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7"/>
  </p:normalViewPr>
  <p:slideViewPr>
    <p:cSldViewPr>
      <p:cViewPr>
        <p:scale>
          <a:sx n="85" d="100"/>
          <a:sy n="85" d="100"/>
        </p:scale>
        <p:origin x="2944" y="8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064" name="Rectangle 1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74487" cy="1246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65" name="Rectangle 1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61000" cy="40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862518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1433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3554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457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Creation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cr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15362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38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17410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18434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1945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0482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1506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  <p:sp>
        <p:nvSpPr>
          <p:cNvPr id="22530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66430-DDC5-E948-82B8-BB6DDE181BD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8735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D500E-E870-D742-B95C-5F8CD5B574E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68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74638"/>
            <a:ext cx="205105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0075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A3C76-C0A7-B341-8522-90AD2E2D451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7668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04200" cy="1117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525E-B7EA-C244-A1D9-3AA7FBDDC78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4256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D203592-AD40-0344-8164-F75EE513F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8416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41A4E05-DED7-2043-A00F-D166EC96A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312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70C8CDB-09C1-0D43-A7B9-BA8711651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521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F1ACF7D-E269-B446-9331-AF872138C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0226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A5C1D96-80BC-5945-8D03-9C9581F0A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6214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161A5D-2178-E14A-81C4-5D9AC1494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2351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7A703A6-8014-6F43-BDB7-33F0BB1CC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2061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2959F-1641-8A41-8439-3A9C23032EA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3360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5E25B3D-3C74-9B41-A4DA-2EE1303E2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8619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BA3BD2A-A20B-0C49-9E22-AB3F2ED9A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8688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2D7D762-C670-B346-B0D5-9CE14E39A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7584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3" indent="0" algn="ctr">
              <a:buNone/>
              <a:defRPr/>
            </a:lvl2pPr>
            <a:lvl3pPr marL="914305" indent="0" algn="ctr">
              <a:buNone/>
              <a:defRPr/>
            </a:lvl3pPr>
            <a:lvl4pPr marL="1371458" indent="0" algn="ctr">
              <a:buNone/>
              <a:defRPr/>
            </a:lvl4pPr>
            <a:lvl5pPr marL="1828610" indent="0" algn="ctr">
              <a:buNone/>
              <a:defRPr/>
            </a:lvl5pPr>
            <a:lvl6pPr marL="2285763" indent="0" algn="ctr">
              <a:buNone/>
              <a:defRPr/>
            </a:lvl6pPr>
            <a:lvl7pPr marL="2742915" indent="0" algn="ctr">
              <a:buNone/>
              <a:defRPr/>
            </a:lvl7pPr>
            <a:lvl8pPr marL="3200068" indent="0" algn="ctr">
              <a:buNone/>
              <a:defRPr/>
            </a:lvl8pPr>
            <a:lvl9pPr marL="36572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396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66C15-051D-7B46-8272-F1BE47E584A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9418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59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600200"/>
            <a:ext cx="40259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C9B50-233D-0B44-AEB9-271147879AC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7155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3A5A3-EA68-DD48-88E3-725BBA7CDA1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0635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F9E35-9B87-EB4C-9846-27F096FC507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576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11B3B-4EAD-A048-9D93-B39D26411F9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06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FDEF2-252B-3F45-AE17-758D8886EB3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387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0923D-1E00-C440-ADDD-BC2245AA7FB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105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042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04200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082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  <a:cs typeface="DejaVu Sans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702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  <a:cs typeface="DejaVu Sans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82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  <a:cs typeface="DejaVu Sans" charset="0"/>
              </a:defRPr>
            </a:lvl1pPr>
          </a:lstStyle>
          <a:p>
            <a:pPr>
              <a:defRPr/>
            </a:pPr>
            <a:fld id="{633A87E3-501C-4B4B-A277-C164A9DFDE7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594" name="Group 2"/>
          <p:cNvGrpSpPr>
            <a:grpSpLocks/>
          </p:cNvGrpSpPr>
          <p:nvPr/>
        </p:nvGrpSpPr>
        <p:grpSpPr bwMode="auto">
          <a:xfrm>
            <a:off x="1" y="3902076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buClrTx/>
                <a:buSzTx/>
                <a:buFontTx/>
                <a:buNone/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buClrTx/>
                <a:buSzTx/>
                <a:buFontTx/>
                <a:buNone/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buClrTx/>
                <a:buSzTx/>
                <a:buFontTx/>
                <a:buNone/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buClrTx/>
                <a:buSzTx/>
                <a:buFontTx/>
                <a:buNone/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8604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buClrTx/>
                <a:buSzTx/>
                <a:buFontTx/>
                <a:buNone/>
              </a:pPr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38605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buClrTx/>
                <a:buSzTx/>
                <a:buFontTx/>
                <a:buNone/>
              </a:pPr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38606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>
                <a:buClrTx/>
                <a:buSzTx/>
                <a:buFontTx/>
                <a:buNone/>
              </a:pPr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fld id="{6B554F1D-AE35-2247-90A8-C8479B6ED84F}" type="slidenum">
              <a:rPr lang="en-US"/>
              <a:pPr defTabSz="914400">
                <a:buClrTx/>
                <a:buSzTx/>
                <a:buFontTx/>
                <a:buNone/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401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73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82" indent="-22857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34" indent="-228577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87" indent="-228577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40" indent="-228577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92" indent="-228577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45" indent="-228577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97" indent="-228577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nesis 1-11 | Crossroads Christian Church">
            <a:extLst>
              <a:ext uri="{FF2B5EF4-FFF2-40B4-BE49-F238E27FC236}">
                <a16:creationId xmlns:a16="http://schemas.microsoft.com/office/drawing/2014/main" id="{A65F91C9-D949-16BD-0936-FBE0501E5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0544A4-1214-2A4F-BF9D-82E7A4D3F196}" type="slidenum">
              <a:rPr lang="en-AU"/>
              <a:pPr>
                <a:defRPr/>
              </a:pPr>
              <a:t>1</a:t>
            </a:fld>
            <a:endParaRPr lang="en-AU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-35496" y="1"/>
            <a:ext cx="9144000" cy="1036638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6600" dirty="0">
                <a:solidFill>
                  <a:schemeClr val="accent3"/>
                </a:solidFill>
                <a:latin typeface="Copperplate Gothic Bold" charset="0"/>
              </a:rPr>
              <a:t>Main Events of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63713" y="4437063"/>
            <a:ext cx="5975350" cy="1130300"/>
          </a:xfrm>
        </p:spPr>
        <p:txBody>
          <a:bodyPr/>
          <a:lstStyle/>
          <a:p>
            <a:pPr indent="-327025" algn="ctr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>
                <a:solidFill>
                  <a:schemeClr val="accent3"/>
                </a:solidFill>
              </a:rPr>
              <a:t>With Evidence Summaries…</a:t>
            </a: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73025" y="5080545"/>
            <a:ext cx="9070975" cy="74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ctr" defTabSz="449263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 algn="ctr" defTabSz="449263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 algn="ctr" defTabSz="449263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 algn="ctr" defTabSz="449263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algn="ctr" defTabSz="449263" rtl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algn="ctr" defTabSz="449263" rtl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algn="ctr" defTabSz="449263" rtl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algn="ctr" defTabSz="449263" rtl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eaLnBrk="1">
              <a:lnSpc>
                <a:spcPct val="146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4800" b="1" i="1" dirty="0">
                <a:solidFill>
                  <a:schemeClr val="accent3"/>
                </a:solidFill>
                <a:latin typeface="angsananew" charset="0"/>
              </a:rPr>
              <a:t>Ron Suter, Melbourne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5EA7F-92BD-9846-A5C4-069A0C9AE130}" type="slidenum">
              <a:rPr lang="en-AU"/>
              <a:pPr>
                <a:defRPr/>
              </a:pPr>
              <a:t>10</a:t>
            </a:fld>
            <a:endParaRPr lang="en-AU"/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8640763" cy="93027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3600"/>
              <a:t>Flood worldwide &amp; catastrophic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569325" cy="4884737"/>
          </a:xfrm>
        </p:spPr>
        <p:txBody>
          <a:bodyPr/>
          <a:lstStyle/>
          <a:p>
            <a:pPr marL="317500" indent="-317500" eaLnBrk="1" hangingPunct="1">
              <a:lnSpc>
                <a:spcPct val="90000"/>
              </a:lnSpc>
              <a:buFont typeface="Arial" charset="0"/>
              <a:buChar char="•"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  <a:defRPr/>
            </a:pPr>
            <a:r>
              <a:rPr lang="en-AU" dirty="0"/>
              <a:t>Note major differences, before &amp; after. Review Genesis 6:5–9:17; Psalm 104:5-9.</a:t>
            </a:r>
          </a:p>
          <a:p>
            <a:pPr marL="317500" indent="-317500" eaLnBrk="1" hangingPunct="1">
              <a:lnSpc>
                <a:spcPct val="90000"/>
              </a:lnSpc>
              <a:buFont typeface="Arial" charset="0"/>
              <a:buChar char="•"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  <a:defRPr/>
            </a:pPr>
            <a:r>
              <a:rPr lang="en-AU" dirty="0"/>
              <a:t>Noah’s Ark was a very large barge.</a:t>
            </a:r>
          </a:p>
          <a:p>
            <a:pPr marL="317500" indent="-317500" eaLnBrk="1" hangingPunct="1">
              <a:lnSpc>
                <a:spcPct val="90000"/>
              </a:lnSpc>
              <a:buFont typeface="Arial" charset="0"/>
              <a:buChar char="•"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  <a:defRPr/>
            </a:pPr>
            <a:r>
              <a:rPr lang="en-AU" dirty="0"/>
              <a:t>Massive sedimentation, and fossil graveyards are found on every continent.</a:t>
            </a:r>
          </a:p>
          <a:p>
            <a:pPr marL="317500" indent="-317500" eaLnBrk="1" hangingPunct="1">
              <a:lnSpc>
                <a:spcPct val="90000"/>
              </a:lnSpc>
              <a:buFont typeface="Arial" charset="0"/>
              <a:buChar char="•"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  <a:defRPr/>
            </a:pPr>
            <a:r>
              <a:rPr lang="en-AU" dirty="0"/>
              <a:t>Sedimentation and erosion have taken place at Mount Saint Helens </a:t>
            </a:r>
            <a:r>
              <a:rPr lang="en-AU" i="1" dirty="0"/>
              <a:t>recently, rapidly.</a:t>
            </a:r>
          </a:p>
          <a:p>
            <a:pPr marL="317500" indent="-317500" eaLnBrk="1" hangingPunct="1">
              <a:lnSpc>
                <a:spcPct val="90000"/>
              </a:lnSpc>
              <a:buFont typeface="Arial" charset="0"/>
              <a:buChar char="•"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  <a:defRPr/>
            </a:pPr>
            <a:r>
              <a:rPr lang="en-AU" dirty="0"/>
              <a:t>Flood legends worldwide commonly include: destruction by water, some humans saved, &amp; use of a boat.  Other details vary.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4EC811-6B21-1849-9205-9DCE521C4C04}" type="slidenum">
              <a:rPr lang="en-AU"/>
              <a:pPr>
                <a:defRPr/>
              </a:pPr>
              <a:t>11</a:t>
            </a:fld>
            <a:endParaRPr lang="en-AU"/>
          </a:p>
        </p:txBody>
      </p:sp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50825" y="122238"/>
            <a:ext cx="8569325" cy="1074737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3600"/>
              <a:t>Languages, migrations, cultures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0113" y="1196975"/>
            <a:ext cx="7993062" cy="6559550"/>
          </a:xfrm>
        </p:spPr>
        <p:txBody>
          <a:bodyPr/>
          <a:lstStyle/>
          <a:p>
            <a:pPr marL="317500" indent="-317500" eaLnBrk="1" hangingPunct="1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  <a:defRPr/>
            </a:pPr>
            <a:r>
              <a:rPr lang="en-AU" sz="2800"/>
              <a:t>Only human beings possess the physiology    and the will to communicate with language(s).</a:t>
            </a:r>
          </a:p>
          <a:p>
            <a:pPr marL="317500" indent="-317500" eaLnBrk="1" hangingPunct="1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  <a:defRPr/>
            </a:pPr>
            <a:r>
              <a:rPr lang="en-AU" sz="2800"/>
              <a:t>One language until Babel; several afterwards.</a:t>
            </a:r>
          </a:p>
          <a:p>
            <a:pPr marL="317500" indent="-317500" eaLnBrk="1" hangingPunct="1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  <a:defRPr/>
            </a:pPr>
            <a:r>
              <a:rPr lang="en-AU" sz="2800"/>
              <a:t>Starting from Babel, migrations went overland and over land bridges during an ice age.</a:t>
            </a:r>
          </a:p>
          <a:p>
            <a:pPr marL="317500" indent="-317500" eaLnBrk="1" hangingPunct="1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  <a:defRPr/>
            </a:pPr>
            <a:r>
              <a:rPr lang="en-AU" sz="2800"/>
              <a:t>Environment, relative spirituality, &amp; leadership allowed culture to develop &amp;/or degenerate.</a:t>
            </a:r>
          </a:p>
          <a:p>
            <a:pPr marL="317500" indent="-317500" eaLnBrk="1" hangingPunct="1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  <a:defRPr/>
            </a:pPr>
            <a:r>
              <a:rPr lang="en-AU" sz="2800"/>
              <a:t>Racial differences, accentuated by natural selection, are physiologically minor.</a:t>
            </a:r>
          </a:p>
          <a:p>
            <a:pPr marL="317500" indent="-317500" eaLnBrk="1" hangingPunct="1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  <a:defRPr/>
            </a:pPr>
            <a:r>
              <a:rPr lang="en-AU" sz="2800"/>
              <a:t>Earliest Chinese Divinity, worship &amp; ethics    were very similar to those of the Hebrews,   </a:t>
            </a:r>
            <a:r>
              <a:rPr lang="en-AU" sz="2800" i="1"/>
              <a:t>and preceded them</a:t>
            </a:r>
            <a:r>
              <a:rPr lang="en-AU" sz="2800"/>
              <a:t>.</a:t>
            </a:r>
          </a:p>
          <a:p>
            <a:pPr marL="317500" indent="-317500"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  <a:defRPr/>
            </a:pPr>
            <a:endParaRPr lang="en-AU" sz="2800"/>
          </a:p>
          <a:p>
            <a:pPr marL="317500" indent="-317500"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  <a:defRPr/>
            </a:pPr>
            <a:endParaRPr lang="en-AU" sz="2800"/>
          </a:p>
          <a:p>
            <a:pPr marL="317500" indent="-317500"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  <a:defRPr/>
            </a:pPr>
            <a:endParaRPr lang="en-AU" sz="2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9"/>
            <a:ext cx="2678113" cy="2522537"/>
          </a:xfrm>
        </p:spPr>
        <p:txBody>
          <a:bodyPr/>
          <a:lstStyle/>
          <a:p>
            <a:pPr algn="r">
              <a:defRPr/>
            </a:pPr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15970455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Creation link at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305" eaLnBrk="1" hangingPunct="1">
              <a:buClrTx/>
              <a:buSzTx/>
              <a:buFontTx/>
              <a:buNone/>
            </a:pPr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134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544ED7-C5A0-2C4C-BB58-C76C28438D78}" type="slidenum">
              <a:rPr lang="en-AU"/>
              <a:pPr>
                <a:defRPr/>
              </a:pPr>
              <a:t>2</a:t>
            </a:fld>
            <a:endParaRPr lang="en-AU"/>
          </a:p>
        </p:txBody>
      </p:sp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684213" y="1979613"/>
            <a:ext cx="8459787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7500" indent="-317500">
              <a:tabLst>
                <a:tab pos="317500" algn="l"/>
                <a:tab pos="765175" algn="l"/>
                <a:tab pos="1214438" algn="l"/>
                <a:tab pos="1663700" algn="l"/>
                <a:tab pos="2112963" algn="l"/>
                <a:tab pos="2562225" algn="l"/>
                <a:tab pos="3011488" algn="l"/>
                <a:tab pos="3460750" algn="l"/>
                <a:tab pos="3910013" algn="l"/>
                <a:tab pos="4359275" algn="l"/>
                <a:tab pos="4808538" algn="l"/>
                <a:tab pos="5257800" algn="l"/>
                <a:tab pos="5707063" algn="l"/>
                <a:tab pos="6156325" algn="l"/>
                <a:tab pos="6605588" algn="l"/>
                <a:tab pos="7054850" algn="l"/>
                <a:tab pos="7504113" algn="l"/>
                <a:tab pos="7953375" algn="l"/>
                <a:tab pos="8402638" algn="l"/>
                <a:tab pos="8851900" algn="l"/>
                <a:tab pos="93011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317500" algn="l"/>
                <a:tab pos="765175" algn="l"/>
                <a:tab pos="1214438" algn="l"/>
                <a:tab pos="1663700" algn="l"/>
                <a:tab pos="2112963" algn="l"/>
                <a:tab pos="2562225" algn="l"/>
                <a:tab pos="3011488" algn="l"/>
                <a:tab pos="3460750" algn="l"/>
                <a:tab pos="3910013" algn="l"/>
                <a:tab pos="4359275" algn="l"/>
                <a:tab pos="4808538" algn="l"/>
                <a:tab pos="5257800" algn="l"/>
                <a:tab pos="5707063" algn="l"/>
                <a:tab pos="6156325" algn="l"/>
                <a:tab pos="6605588" algn="l"/>
                <a:tab pos="7054850" algn="l"/>
                <a:tab pos="7504113" algn="l"/>
                <a:tab pos="7953375" algn="l"/>
                <a:tab pos="8402638" algn="l"/>
                <a:tab pos="8851900" algn="l"/>
                <a:tab pos="93011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317500" algn="l"/>
                <a:tab pos="765175" algn="l"/>
                <a:tab pos="1214438" algn="l"/>
                <a:tab pos="1663700" algn="l"/>
                <a:tab pos="2112963" algn="l"/>
                <a:tab pos="2562225" algn="l"/>
                <a:tab pos="3011488" algn="l"/>
                <a:tab pos="3460750" algn="l"/>
                <a:tab pos="3910013" algn="l"/>
                <a:tab pos="4359275" algn="l"/>
                <a:tab pos="4808538" algn="l"/>
                <a:tab pos="5257800" algn="l"/>
                <a:tab pos="5707063" algn="l"/>
                <a:tab pos="6156325" algn="l"/>
                <a:tab pos="6605588" algn="l"/>
                <a:tab pos="7054850" algn="l"/>
                <a:tab pos="7504113" algn="l"/>
                <a:tab pos="7953375" algn="l"/>
                <a:tab pos="8402638" algn="l"/>
                <a:tab pos="8851900" algn="l"/>
                <a:tab pos="93011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317500" algn="l"/>
                <a:tab pos="765175" algn="l"/>
                <a:tab pos="1214438" algn="l"/>
                <a:tab pos="1663700" algn="l"/>
                <a:tab pos="2112963" algn="l"/>
                <a:tab pos="2562225" algn="l"/>
                <a:tab pos="3011488" algn="l"/>
                <a:tab pos="3460750" algn="l"/>
                <a:tab pos="3910013" algn="l"/>
                <a:tab pos="4359275" algn="l"/>
                <a:tab pos="4808538" algn="l"/>
                <a:tab pos="5257800" algn="l"/>
                <a:tab pos="5707063" algn="l"/>
                <a:tab pos="6156325" algn="l"/>
                <a:tab pos="6605588" algn="l"/>
                <a:tab pos="7054850" algn="l"/>
                <a:tab pos="7504113" algn="l"/>
                <a:tab pos="7953375" algn="l"/>
                <a:tab pos="8402638" algn="l"/>
                <a:tab pos="8851900" algn="l"/>
                <a:tab pos="93011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317500" algn="l"/>
                <a:tab pos="765175" algn="l"/>
                <a:tab pos="1214438" algn="l"/>
                <a:tab pos="1663700" algn="l"/>
                <a:tab pos="2112963" algn="l"/>
                <a:tab pos="2562225" algn="l"/>
                <a:tab pos="3011488" algn="l"/>
                <a:tab pos="3460750" algn="l"/>
                <a:tab pos="3910013" algn="l"/>
                <a:tab pos="4359275" algn="l"/>
                <a:tab pos="4808538" algn="l"/>
                <a:tab pos="5257800" algn="l"/>
                <a:tab pos="5707063" algn="l"/>
                <a:tab pos="6156325" algn="l"/>
                <a:tab pos="6605588" algn="l"/>
                <a:tab pos="7054850" algn="l"/>
                <a:tab pos="7504113" algn="l"/>
                <a:tab pos="7953375" algn="l"/>
                <a:tab pos="8402638" algn="l"/>
                <a:tab pos="8851900" algn="l"/>
                <a:tab pos="93011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17500" algn="l"/>
                <a:tab pos="765175" algn="l"/>
                <a:tab pos="1214438" algn="l"/>
                <a:tab pos="1663700" algn="l"/>
                <a:tab pos="2112963" algn="l"/>
                <a:tab pos="2562225" algn="l"/>
                <a:tab pos="3011488" algn="l"/>
                <a:tab pos="3460750" algn="l"/>
                <a:tab pos="3910013" algn="l"/>
                <a:tab pos="4359275" algn="l"/>
                <a:tab pos="4808538" algn="l"/>
                <a:tab pos="5257800" algn="l"/>
                <a:tab pos="5707063" algn="l"/>
                <a:tab pos="6156325" algn="l"/>
                <a:tab pos="6605588" algn="l"/>
                <a:tab pos="7054850" algn="l"/>
                <a:tab pos="7504113" algn="l"/>
                <a:tab pos="7953375" algn="l"/>
                <a:tab pos="8402638" algn="l"/>
                <a:tab pos="8851900" algn="l"/>
                <a:tab pos="93011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17500" algn="l"/>
                <a:tab pos="765175" algn="l"/>
                <a:tab pos="1214438" algn="l"/>
                <a:tab pos="1663700" algn="l"/>
                <a:tab pos="2112963" algn="l"/>
                <a:tab pos="2562225" algn="l"/>
                <a:tab pos="3011488" algn="l"/>
                <a:tab pos="3460750" algn="l"/>
                <a:tab pos="3910013" algn="l"/>
                <a:tab pos="4359275" algn="l"/>
                <a:tab pos="4808538" algn="l"/>
                <a:tab pos="5257800" algn="l"/>
                <a:tab pos="5707063" algn="l"/>
                <a:tab pos="6156325" algn="l"/>
                <a:tab pos="6605588" algn="l"/>
                <a:tab pos="7054850" algn="l"/>
                <a:tab pos="7504113" algn="l"/>
                <a:tab pos="7953375" algn="l"/>
                <a:tab pos="8402638" algn="l"/>
                <a:tab pos="8851900" algn="l"/>
                <a:tab pos="93011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17500" algn="l"/>
                <a:tab pos="765175" algn="l"/>
                <a:tab pos="1214438" algn="l"/>
                <a:tab pos="1663700" algn="l"/>
                <a:tab pos="2112963" algn="l"/>
                <a:tab pos="2562225" algn="l"/>
                <a:tab pos="3011488" algn="l"/>
                <a:tab pos="3460750" algn="l"/>
                <a:tab pos="3910013" algn="l"/>
                <a:tab pos="4359275" algn="l"/>
                <a:tab pos="4808538" algn="l"/>
                <a:tab pos="5257800" algn="l"/>
                <a:tab pos="5707063" algn="l"/>
                <a:tab pos="6156325" algn="l"/>
                <a:tab pos="6605588" algn="l"/>
                <a:tab pos="7054850" algn="l"/>
                <a:tab pos="7504113" algn="l"/>
                <a:tab pos="7953375" algn="l"/>
                <a:tab pos="8402638" algn="l"/>
                <a:tab pos="8851900" algn="l"/>
                <a:tab pos="93011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17500" algn="l"/>
                <a:tab pos="765175" algn="l"/>
                <a:tab pos="1214438" algn="l"/>
                <a:tab pos="1663700" algn="l"/>
                <a:tab pos="2112963" algn="l"/>
                <a:tab pos="2562225" algn="l"/>
                <a:tab pos="3011488" algn="l"/>
                <a:tab pos="3460750" algn="l"/>
                <a:tab pos="3910013" algn="l"/>
                <a:tab pos="4359275" algn="l"/>
                <a:tab pos="4808538" algn="l"/>
                <a:tab pos="5257800" algn="l"/>
                <a:tab pos="5707063" algn="l"/>
                <a:tab pos="6156325" algn="l"/>
                <a:tab pos="6605588" algn="l"/>
                <a:tab pos="7054850" algn="l"/>
                <a:tab pos="7504113" algn="l"/>
                <a:tab pos="7953375" algn="l"/>
                <a:tab pos="8402638" algn="l"/>
                <a:tab pos="8851900" algn="l"/>
                <a:tab pos="93011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en-AU" sz="2400"/>
              <a:t>Creation occurred miraculously; and recently.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en-AU" sz="2400"/>
              <a:t>Distinct groups of creatures exist (Genesis “kinds”).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en-AU" sz="2400"/>
              <a:t>People/Mankind are definitely special (Image-ness).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en-AU" sz="2400"/>
              <a:t>People and dinosaurs were alive together. (Day 6 ++)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en-AU" sz="2400"/>
              <a:t>Created world is affected by man’s rebellion. (=Sin)‏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en-AU" sz="2400"/>
              <a:t>The Biblical/Noah’s Flood was worldwide and was utterly catastrophic.  (Gen.6-9 + sedimentary rocks + fossils)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defRPr/>
            </a:pPr>
            <a:r>
              <a:rPr lang="en-AU" sz="2400"/>
              <a:t>After shared beginnings, multiple languages and group migrations started at Babel, developing separate cultures. </a:t>
            </a: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defRPr/>
            </a:pPr>
            <a:r>
              <a:rPr lang="en-AU" sz="2400"/>
              <a:t>	         All these events are confirmed in various ways...</a:t>
            </a:r>
            <a:r>
              <a:rPr lang="en-AU" sz="2800"/>
              <a:t> 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539750"/>
            <a:ext cx="8228012" cy="1141413"/>
          </a:xfrm>
        </p:spPr>
        <p:txBody>
          <a:bodyPr lIns="0" tIns="0" rIns="0" bIns="0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/>
              <a:t>Main Events of Genesis 1-11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E74A3-E703-024A-865F-8F0EC845A1D7}" type="slidenum">
              <a:rPr lang="en-AU"/>
              <a:pPr>
                <a:defRPr/>
              </a:pPr>
              <a:t>3</a:t>
            </a:fld>
            <a:endParaRPr lang="en-AU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131887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/>
              <a:t>Varieties of Evidence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11300"/>
            <a:ext cx="8218488" cy="4792663"/>
          </a:xfrm>
        </p:spPr>
        <p:txBody>
          <a:bodyPr/>
          <a:lstStyle/>
          <a:p>
            <a:pPr indent="-328613" algn="ctr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b="1" i="1" u="sng"/>
              <a:t>Is any one of these necessarily better</a:t>
            </a:r>
          </a:p>
          <a:p>
            <a:pPr indent="-328613" algn="ctr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b="1" i="1" u="sng"/>
              <a:t>than any other?</a:t>
            </a:r>
          </a:p>
          <a:p>
            <a:pPr indent="-328613" algn="ctr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/>
              <a:t>1. Personal experience</a:t>
            </a:r>
          </a:p>
          <a:p>
            <a:pPr indent="-328613" algn="ctr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/>
              <a:t>2. Statements by witnesses</a:t>
            </a:r>
          </a:p>
          <a:p>
            <a:pPr indent="-328613" algn="ctr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/>
              <a:t>3. Historical documents</a:t>
            </a:r>
          </a:p>
          <a:p>
            <a:pPr indent="-328613" algn="ctr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/>
              <a:t>4. Historical artifacts</a:t>
            </a:r>
          </a:p>
          <a:p>
            <a:pPr indent="-328613" algn="ctr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/>
              <a:t>5. Field Investigations</a:t>
            </a:r>
          </a:p>
          <a:p>
            <a:pPr indent="-328613" algn="ctr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/>
              <a:t>6. Controlled experiments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CEA70-EEC3-1E43-B501-D841626F3584}" type="slidenum">
              <a:rPr lang="en-AU"/>
              <a:pPr>
                <a:defRPr/>
              </a:pPr>
              <a:t>4</a:t>
            </a:fld>
            <a:endParaRPr lang="en-AU"/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349250" y="307975"/>
            <a:ext cx="8280400" cy="93027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3600"/>
              <a:t>Creation occurred miraculously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1013" y="1450975"/>
            <a:ext cx="8218487" cy="5208588"/>
          </a:xfrm>
        </p:spPr>
        <p:txBody>
          <a:bodyPr/>
          <a:lstStyle/>
          <a:p>
            <a:pPr marL="317500" indent="-317500" eaLnBrk="1" hangingPunct="1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</a:pPr>
            <a:r>
              <a:rPr lang="en-AU" sz="2600">
                <a:latin typeface="Arial" charset="0"/>
                <a:ea typeface="ＭＳ Ｐゴシック" charset="0"/>
              </a:rPr>
              <a:t>Psalm 8:3ff   “When I consider the heavens, the work of your fingers… What is man?  You made  him ruler over the works of your hands…”</a:t>
            </a:r>
          </a:p>
          <a:p>
            <a:pPr marL="317500" indent="-317500" eaLnBrk="1" hangingPunct="1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</a:pPr>
            <a:r>
              <a:rPr lang="en-AU" sz="2600">
                <a:latin typeface="Arial" charset="0"/>
                <a:ea typeface="ＭＳ Ｐゴシック" charset="0"/>
              </a:rPr>
              <a:t>Hebrews 11:3  “..the universe was formed at God’s command… what is seen… was not visible before.”</a:t>
            </a:r>
          </a:p>
          <a:p>
            <a:pPr marL="317500" indent="-317500" eaLnBrk="1" hangingPunct="1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</a:pPr>
            <a:r>
              <a:rPr lang="en-AU" sz="2600">
                <a:latin typeface="Arial" charset="0"/>
                <a:ea typeface="ＭＳ Ｐゴシック" charset="0"/>
              </a:rPr>
              <a:t>John 1:1-3  “In the beginning was the Word… Through Him all things were made…”</a:t>
            </a:r>
          </a:p>
          <a:p>
            <a:pPr marL="317500" indent="-317500" eaLnBrk="1" hangingPunct="1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</a:pPr>
            <a:r>
              <a:rPr lang="en-AU" sz="2600">
                <a:latin typeface="Arial" charset="0"/>
                <a:ea typeface="ＭＳ Ｐゴシック" charset="0"/>
              </a:rPr>
              <a:t>Colossians 1:16  “He is the image of the invisible God… All things were created by Him &amp; for Him…”</a:t>
            </a:r>
          </a:p>
          <a:p>
            <a:pPr marL="317500" indent="-317500" eaLnBrk="1" hangingPunct="1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</a:pPr>
            <a:r>
              <a:rPr lang="en-AU" sz="2600">
                <a:latin typeface="Arial" charset="0"/>
                <a:ea typeface="ＭＳ Ｐゴシック" charset="0"/>
              </a:rPr>
              <a:t>Romans 1:20  “Since the creation of the world God’s invisible qualities… have been clearly seen, being understood from what has been made…”</a:t>
            </a:r>
          </a:p>
          <a:p>
            <a:pPr marL="317500" indent="-317500"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</a:pPr>
            <a:endParaRPr lang="en-AU" sz="260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B7546-ECBF-7845-8179-018E942ED43D}" type="slidenum">
              <a:rPr lang="en-AU"/>
              <a:pPr>
                <a:defRPr/>
              </a:pPr>
              <a:t>5</a:t>
            </a:fld>
            <a:endParaRPr lang="en-AU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11163" y="736600"/>
            <a:ext cx="8229600" cy="703263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4000"/>
              <a:t>Creation occurred recently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92163" y="2160588"/>
            <a:ext cx="8101012" cy="5272087"/>
          </a:xfrm>
        </p:spPr>
        <p:txBody>
          <a:bodyPr/>
          <a:lstStyle/>
          <a:p>
            <a:pPr marL="317500" indent="-317500" eaLnBrk="1" hangingPunct="1">
              <a:buFont typeface="Arial" charset="0"/>
              <a:buChar char="•"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  <a:defRPr/>
            </a:pPr>
            <a:r>
              <a:rPr lang="en-AU" sz="2800"/>
              <a:t>6000–7000 years ago, by Bible ancestries.</a:t>
            </a:r>
          </a:p>
          <a:p>
            <a:pPr marL="317500" indent="-317500" eaLnBrk="1" hangingPunct="1">
              <a:buFont typeface="Arial" charset="0"/>
              <a:buChar char="•"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  <a:defRPr/>
            </a:pPr>
            <a:r>
              <a:rPr lang="en-AU" sz="2800"/>
              <a:t>Day-age theory; gap theory; theistic evolution  are all compromise ideas without evidence.</a:t>
            </a:r>
          </a:p>
          <a:p>
            <a:pPr marL="317500" indent="-317500" eaLnBrk="1" hangingPunct="1">
              <a:buFont typeface="Arial" charset="0"/>
              <a:buChar char="•"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  <a:defRPr/>
            </a:pPr>
            <a:r>
              <a:rPr lang="en-AU" sz="2800"/>
              <a:t>2 Peter 3.  The last day scoffers deliberately forget: Creation, Flood, Judgement to come,   and they suppose Uniformitarianism (v.4b).</a:t>
            </a:r>
          </a:p>
          <a:p>
            <a:pPr marL="317500" indent="-317500" eaLnBrk="1" hangingPunct="1">
              <a:buFont typeface="Arial" charset="0"/>
              <a:buChar char="•"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  <a:defRPr/>
            </a:pPr>
            <a:r>
              <a:rPr lang="en-AU" sz="2800" i="1"/>
              <a:t>Maximum</a:t>
            </a:r>
            <a:r>
              <a:rPr lang="en-AU" sz="2800"/>
              <a:t> 10,000 yrs by geo-chronometers.</a:t>
            </a:r>
          </a:p>
          <a:p>
            <a:pPr marL="317500" indent="-317500" eaLnBrk="1" hangingPunct="1">
              <a:buFont typeface="Arial" charset="0"/>
              <a:buChar char="•"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  <a:defRPr/>
            </a:pPr>
            <a:r>
              <a:rPr lang="en-AU" sz="2800"/>
              <a:t>ICR’s RATE results: 1000’s NOT billions!</a:t>
            </a:r>
          </a:p>
          <a:p>
            <a:pPr marL="317500" indent="-317500" eaLnBrk="1" hangingPunct="1">
              <a:buClrTx/>
              <a:buFontTx/>
              <a:buNone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  <a:defRPr/>
            </a:pPr>
            <a:endParaRPr lang="en-AU" sz="2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9557-52A3-614B-8850-F8EEB48813B1}" type="slidenum">
              <a:rPr lang="en-AU"/>
              <a:pPr>
                <a:defRPr/>
              </a:pPr>
              <a:t>6</a:t>
            </a:fld>
            <a:endParaRPr lang="en-AU"/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39750" y="877888"/>
            <a:ext cx="8229600" cy="922337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3600"/>
              <a:t>Distinct groups of creatures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2160588"/>
            <a:ext cx="8229600" cy="4259262"/>
          </a:xfrm>
        </p:spPr>
        <p:txBody>
          <a:bodyPr/>
          <a:lstStyle/>
          <a:p>
            <a:pPr marL="317500" indent="-317500" eaLnBrk="1" hangingPunct="1">
              <a:lnSpc>
                <a:spcPct val="90000"/>
              </a:lnSpc>
              <a:buFont typeface="Arial" charset="0"/>
              <a:buChar char="•"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  <a:defRPr/>
            </a:pPr>
            <a:r>
              <a:rPr lang="en-AU" sz="2800"/>
              <a:t>Reproduce after their own kind. A Genesis  “kind” may be more like today’s “genus”.</a:t>
            </a:r>
          </a:p>
          <a:p>
            <a:pPr marL="317500" indent="-317500" eaLnBrk="1" hangingPunct="1">
              <a:lnSpc>
                <a:spcPct val="90000"/>
              </a:lnSpc>
              <a:buFont typeface="Arial" charset="0"/>
              <a:buChar char="•"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  <a:defRPr/>
            </a:pPr>
            <a:r>
              <a:rPr lang="en-AU" sz="2800"/>
              <a:t>Small adaptations are observed but never    large body changes.  E.g: Herring Gulls.</a:t>
            </a:r>
          </a:p>
          <a:p>
            <a:pPr marL="317500" indent="-317500" eaLnBrk="1" hangingPunct="1">
              <a:lnSpc>
                <a:spcPct val="90000"/>
              </a:lnSpc>
              <a:buFont typeface="Arial" charset="0"/>
              <a:buChar char="•"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  <a:defRPr/>
            </a:pPr>
            <a:r>
              <a:rPr lang="en-AU" sz="2800"/>
              <a:t>Mutations are almost always useless and often harmful, and natural selection usually works against them.  E.g. Fruit Fly studies.</a:t>
            </a:r>
          </a:p>
          <a:p>
            <a:pPr marL="317500" indent="-317500" eaLnBrk="1" hangingPunct="1">
              <a:lnSpc>
                <a:spcPct val="90000"/>
              </a:lnSpc>
              <a:buFont typeface="Arial" charset="0"/>
              <a:buChar char="•"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  <a:defRPr/>
            </a:pPr>
            <a:r>
              <a:rPr lang="en-AU" sz="2800"/>
              <a:t>Because of mutations, humans increasingly carry a “genetic load” of inheritable illnesses.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0063E-D941-4243-938B-8A53F2E54818}" type="slidenum">
              <a:rPr lang="en-AU"/>
              <a:pPr>
                <a:defRPr/>
              </a:pPr>
              <a:t>7</a:t>
            </a:fld>
            <a:endParaRPr lang="en-AU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900113" y="766763"/>
            <a:ext cx="6616700" cy="1033462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/>
              <a:t>People are special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2339975"/>
            <a:ext cx="8229600" cy="4203700"/>
          </a:xfrm>
        </p:spPr>
        <p:txBody>
          <a:bodyPr/>
          <a:lstStyle/>
          <a:p>
            <a:pPr marL="317500" indent="-317500" eaLnBrk="1" hangingPunct="1">
              <a:lnSpc>
                <a:spcPct val="90000"/>
              </a:lnSpc>
              <a:buFont typeface="Arial" charset="0"/>
              <a:buChar char="•"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  <a:defRPr/>
            </a:pPr>
            <a:r>
              <a:rPr lang="en-AU" sz="2800"/>
              <a:t>Reflecting the personality of God (Gen.1:26f).</a:t>
            </a:r>
          </a:p>
          <a:p>
            <a:pPr marL="317500" indent="-317500" eaLnBrk="1" hangingPunct="1">
              <a:lnSpc>
                <a:spcPct val="90000"/>
              </a:lnSpc>
              <a:buFont typeface="Arial" charset="0"/>
              <a:buChar char="•"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  <a:defRPr/>
            </a:pPr>
            <a:r>
              <a:rPr lang="en-AU" sz="2800"/>
              <a:t>A tri-unity for people: body, mind &amp; spirit.</a:t>
            </a:r>
          </a:p>
          <a:p>
            <a:pPr marL="317500" indent="-317500" eaLnBrk="1" hangingPunct="1">
              <a:lnSpc>
                <a:spcPct val="90000"/>
              </a:lnSpc>
              <a:buFont typeface="Arial" charset="0"/>
              <a:buChar char="•"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  <a:defRPr/>
            </a:pPr>
            <a:r>
              <a:rPr lang="en-AU" sz="2800"/>
              <a:t>Communicate in 1 or more languages with speech and, usually, writing.</a:t>
            </a:r>
          </a:p>
          <a:p>
            <a:pPr marL="317500" indent="-317500" eaLnBrk="1" hangingPunct="1">
              <a:lnSpc>
                <a:spcPct val="90000"/>
              </a:lnSpc>
              <a:buFont typeface="Arial" charset="0"/>
              <a:buChar char="•"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  <a:defRPr/>
            </a:pPr>
            <a:r>
              <a:rPr lang="en-AU" sz="2800"/>
              <a:t>Can think abstractly, plan imaginatively &amp; act creatively.</a:t>
            </a:r>
          </a:p>
          <a:p>
            <a:pPr marL="317500" indent="-317500" eaLnBrk="1" hangingPunct="1">
              <a:lnSpc>
                <a:spcPct val="90000"/>
              </a:lnSpc>
              <a:buFont typeface="Arial" charset="0"/>
              <a:buChar char="•"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  <a:defRPr/>
            </a:pPr>
            <a:r>
              <a:rPr lang="en-AU" sz="2800"/>
              <a:t>Can enjoy beauty and develop style.</a:t>
            </a:r>
          </a:p>
          <a:p>
            <a:pPr marL="317500" indent="-317500" eaLnBrk="1" hangingPunct="1">
              <a:lnSpc>
                <a:spcPct val="90000"/>
              </a:lnSpc>
              <a:buFont typeface="Arial" charset="0"/>
              <a:buChar char="•"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  <a:defRPr/>
            </a:pPr>
            <a:r>
              <a:rPr lang="en-AU" sz="2800"/>
              <a:t>Demonstrate possibilities for selfless altruism.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2695B-7C58-FE43-8ACF-3F479D2ACFE3}" type="slidenum">
              <a:rPr lang="en-AU"/>
              <a:pPr>
                <a:defRPr/>
              </a:pPr>
              <a:t>8</a:t>
            </a:fld>
            <a:endParaRPr lang="en-AU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569325" cy="8636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 sz="3600"/>
              <a:t>People, dinosaurs alive together</a:t>
            </a:r>
            <a:r>
              <a:rPr lang="en-AU"/>
              <a:t> 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964612" cy="5140325"/>
          </a:xfrm>
        </p:spPr>
        <p:txBody>
          <a:bodyPr/>
          <a:lstStyle/>
          <a:p>
            <a:pPr marL="317500" indent="-317500" eaLnBrk="1" hangingPunct="1">
              <a:spcBef>
                <a:spcPts val="700"/>
              </a:spcBef>
              <a:buFont typeface="Arial" charset="0"/>
              <a:buChar char="•"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  <a:defRPr/>
            </a:pPr>
            <a:r>
              <a:rPr lang="en-AU" sz="2800"/>
              <a:t>Gen.1: Days 5 &amp; 6: Creation of swimming, flying           and land-dwelling animals &amp; people.</a:t>
            </a:r>
          </a:p>
          <a:p>
            <a:pPr marL="317500" indent="-317500" eaLnBrk="1" hangingPunct="1">
              <a:spcBef>
                <a:spcPts val="700"/>
              </a:spcBef>
              <a:buFont typeface="Arial" charset="0"/>
              <a:buChar char="•"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  <a:defRPr/>
            </a:pPr>
            <a:r>
              <a:rPr lang="en-AU" sz="2800"/>
              <a:t>Job 40 &amp; 41: “b-h-m-th” &amp; “l-v-th-n” were used to make names before 1611 by transliterating Hebrew.</a:t>
            </a:r>
          </a:p>
          <a:p>
            <a:pPr marL="317500" indent="-317500" eaLnBrk="1" hangingPunct="1">
              <a:spcBef>
                <a:spcPts val="700"/>
              </a:spcBef>
              <a:buFont typeface="Arial" charset="0"/>
              <a:buChar char="•"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  <a:defRPr/>
            </a:pPr>
            <a:r>
              <a:rPr lang="en-AU" sz="2800"/>
              <a:t>The word “dinosaur” (=terrible lizard) was coined in 1841. Large fossils had been found in 1677 &amp; 1822.</a:t>
            </a:r>
          </a:p>
          <a:p>
            <a:pPr marL="317500" indent="-317500" eaLnBrk="1" hangingPunct="1">
              <a:spcBef>
                <a:spcPts val="700"/>
              </a:spcBef>
              <a:buFont typeface="Arial" charset="0"/>
              <a:buChar char="•"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  <a:defRPr/>
            </a:pPr>
            <a:r>
              <a:rPr lang="en-AU" sz="2800"/>
              <a:t>Footprints discovered in the Paluxy River valley &amp; elsewhere confirm that dinosaurs and people trod in the same soft sediments before their tracks were covered and petrified. </a:t>
            </a:r>
          </a:p>
          <a:p>
            <a:pPr marL="317500" indent="-317500" eaLnBrk="1" hangingPunct="1">
              <a:spcBef>
                <a:spcPts val="700"/>
              </a:spcBef>
              <a:buFont typeface="Arial" charset="0"/>
              <a:buChar char="•"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  <a:defRPr/>
            </a:pPr>
            <a:r>
              <a:rPr lang="en-AU" sz="2800"/>
              <a:t>In legend &amp; history, “dragons” likely were dinosaurs.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43CE6-9E79-BE40-ABCA-58E7A3FB270E}" type="slidenum">
              <a:rPr lang="en-AU"/>
              <a:pPr>
                <a:defRPr/>
              </a:pPr>
              <a:t>9</a:t>
            </a:fld>
            <a:endParaRPr lang="en-AU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1260475"/>
            <a:ext cx="7543800" cy="14351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AU"/>
              <a:t>Whole World Affected </a:t>
            </a:r>
            <a:br>
              <a:rPr lang="en-AU"/>
            </a:br>
            <a:r>
              <a:rPr lang="en-AU"/>
              <a:t>by the Fall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47775" y="3171825"/>
            <a:ext cx="6418263" cy="3494088"/>
          </a:xfrm>
        </p:spPr>
        <p:txBody>
          <a:bodyPr/>
          <a:lstStyle/>
          <a:p>
            <a:pPr marL="317500" indent="-317500" algn="ctr" eaLnBrk="1" hangingPunct="1">
              <a:buFont typeface="Arial" charset="0"/>
              <a:buChar char="•"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  <a:defRPr/>
            </a:pPr>
            <a:r>
              <a:rPr lang="en-AU" dirty="0"/>
              <a:t>Genesis 3</a:t>
            </a:r>
          </a:p>
          <a:p>
            <a:pPr marL="317500" indent="-317500" algn="ctr" eaLnBrk="1" hangingPunct="1">
              <a:buFont typeface="Arial" charset="0"/>
              <a:buChar char="•"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  <a:defRPr/>
            </a:pPr>
            <a:r>
              <a:rPr lang="en-AU" dirty="0"/>
              <a:t>John 3:16; Romans 3:23; 6:23</a:t>
            </a:r>
          </a:p>
          <a:p>
            <a:pPr marL="317500" indent="-317500" algn="ctr" eaLnBrk="1" hangingPunct="1">
              <a:buFont typeface="Arial" charset="0"/>
              <a:buChar char="•"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  <a:defRPr/>
            </a:pPr>
            <a:r>
              <a:rPr lang="en-AU" dirty="0"/>
              <a:t>Romans 8:18–25</a:t>
            </a:r>
          </a:p>
          <a:p>
            <a:pPr marL="317500" indent="-317500" algn="ctr" eaLnBrk="1" hangingPunct="1">
              <a:buFont typeface="Arial" charset="0"/>
              <a:buChar char="•"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  <a:defRPr/>
            </a:pPr>
            <a:r>
              <a:rPr lang="en-AU" dirty="0"/>
              <a:t>Worst news items in daily media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DejaVu Sans"/>
      </a:majorFont>
      <a:minorFont>
        <a:latin typeface="Arial"/>
        <a:ea typeface="ＭＳ Ｐゴシック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34460</TotalTime>
  <Words>816</Words>
  <Application>Microsoft Macintosh PowerPoint</Application>
  <PresentationFormat>On-screen Show (4:3)</PresentationFormat>
  <Paragraphs>86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angsananew</vt:lpstr>
      <vt:lpstr>Arial</vt:lpstr>
      <vt:lpstr>Copperplate Gothic Bold</vt:lpstr>
      <vt:lpstr>Times New Roman</vt:lpstr>
      <vt:lpstr>Wingdings</vt:lpstr>
      <vt:lpstr>Office Theme</vt:lpstr>
      <vt:lpstr>Orbit</vt:lpstr>
      <vt:lpstr>Main Events of</vt:lpstr>
      <vt:lpstr>Main Events of Genesis 1-11</vt:lpstr>
      <vt:lpstr>Varieties of Evidence</vt:lpstr>
      <vt:lpstr>Creation occurred miraculously</vt:lpstr>
      <vt:lpstr>Creation occurred recently</vt:lpstr>
      <vt:lpstr>Distinct groups of creatures</vt:lpstr>
      <vt:lpstr>People are special</vt:lpstr>
      <vt:lpstr>People, dinosaurs alive together </vt:lpstr>
      <vt:lpstr>Whole World Affected  by the Fall</vt:lpstr>
      <vt:lpstr>Flood worldwide &amp; catastrophic</vt:lpstr>
      <vt:lpstr>Languages, migrations, cultures</vt:lpstr>
      <vt:lpstr>Black</vt:lpstr>
      <vt:lpstr>Creation link at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 1–11: Main Events</dc:title>
  <dc:creator> </dc:creator>
  <cp:lastModifiedBy>Rick Griffith</cp:lastModifiedBy>
  <cp:revision>4</cp:revision>
  <cp:lastPrinted>2013-11-01T00:59:56Z</cp:lastPrinted>
  <dcterms:created xsi:type="dcterms:W3CDTF">1601-01-01T00:00:00Z</dcterms:created>
  <dcterms:modified xsi:type="dcterms:W3CDTF">2023-01-17T01:18:02Z</dcterms:modified>
</cp:coreProperties>
</file>